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E536-7A68-4549-A39D-C88B08F8243A}" type="datetimeFigureOut">
              <a:rPr lang="en-US" smtClean="0"/>
              <a:t>11/29/2011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5C329-BE41-4FD0-9AA7-EC27B99F91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E536-7A68-4549-A39D-C88B08F8243A}" type="datetimeFigureOut">
              <a:rPr lang="en-US" smtClean="0"/>
              <a:t>11/29/2011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5C329-BE41-4FD0-9AA7-EC27B99F91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E536-7A68-4549-A39D-C88B08F8243A}" type="datetimeFigureOut">
              <a:rPr lang="en-US" smtClean="0"/>
              <a:t>11/29/2011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5C329-BE41-4FD0-9AA7-EC27B99F91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E536-7A68-4549-A39D-C88B08F8243A}" type="datetimeFigureOut">
              <a:rPr lang="en-US" smtClean="0"/>
              <a:t>11/29/2011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5C329-BE41-4FD0-9AA7-EC27B99F91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E536-7A68-4549-A39D-C88B08F8243A}" type="datetimeFigureOut">
              <a:rPr lang="en-US" smtClean="0"/>
              <a:t>11/29/2011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5C329-BE41-4FD0-9AA7-EC27B99F91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E536-7A68-4549-A39D-C88B08F8243A}" type="datetimeFigureOut">
              <a:rPr lang="en-US" smtClean="0"/>
              <a:t>11/29/2011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5C329-BE41-4FD0-9AA7-EC27B99F91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E536-7A68-4549-A39D-C88B08F8243A}" type="datetimeFigureOut">
              <a:rPr lang="en-US" smtClean="0"/>
              <a:t>11/29/2011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5C329-BE41-4FD0-9AA7-EC27B99F91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E536-7A68-4549-A39D-C88B08F8243A}" type="datetimeFigureOut">
              <a:rPr lang="en-US" smtClean="0"/>
              <a:t>11/29/2011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5C329-BE41-4FD0-9AA7-EC27B99F91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E536-7A68-4549-A39D-C88B08F8243A}" type="datetimeFigureOut">
              <a:rPr lang="en-US" smtClean="0"/>
              <a:t>11/29/2011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5C329-BE41-4FD0-9AA7-EC27B99F91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E536-7A68-4549-A39D-C88B08F8243A}" type="datetimeFigureOut">
              <a:rPr lang="en-US" smtClean="0"/>
              <a:t>11/29/2011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5C329-BE41-4FD0-9AA7-EC27B99F91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E536-7A68-4549-A39D-C88B08F8243A}" type="datetimeFigureOut">
              <a:rPr lang="en-US" smtClean="0"/>
              <a:t>11/29/2011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5C329-BE41-4FD0-9AA7-EC27B99F91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7E536-7A68-4549-A39D-C88B08F8243A}" type="datetimeFigureOut">
              <a:rPr lang="en-US" smtClean="0"/>
              <a:t>11/29/2011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5C329-BE41-4FD0-9AA7-EC27B99F91E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C27F4-DE10-4A9D-930F-72092991300E}" type="slidenum">
              <a:rPr lang="en-US"/>
              <a:pPr/>
              <a:t>1</a:t>
            </a:fld>
            <a:endParaRPr lang="en-US"/>
          </a:p>
        </p:txBody>
      </p:sp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/>
              <a:t>Fluid Mosaic Model of Cell Membranes</a:t>
            </a:r>
          </a:p>
        </p:txBody>
      </p:sp>
      <p:graphicFrame>
        <p:nvGraphicFramePr>
          <p:cNvPr id="197635" name="Object 3"/>
          <p:cNvGraphicFramePr>
            <a:graphicFrameLocks noChangeAspect="1"/>
          </p:cNvGraphicFramePr>
          <p:nvPr/>
        </p:nvGraphicFramePr>
        <p:xfrm>
          <a:off x="1981200" y="1579563"/>
          <a:ext cx="5257800" cy="4498975"/>
        </p:xfrm>
        <a:graphic>
          <a:graphicData uri="http://schemas.openxmlformats.org/presentationml/2006/ole">
            <p:oleObj spid="_x0000_s1026" name="Bitmap Image" r:id="rId3" imgW="4552381" imgH="3895238" progId="PBrush">
              <p:embed/>
            </p:oleObj>
          </a:graphicData>
        </a:graphic>
      </p:graphicFrame>
      <p:sp>
        <p:nvSpPr>
          <p:cNvPr id="19763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CCD9-3C5C-4A46-8951-C9457A9AF4FC}" type="slidenum">
              <a:rPr lang="en-US"/>
              <a:pPr/>
              <a:t>2</a:t>
            </a:fld>
            <a:endParaRPr lang="en-US"/>
          </a:p>
        </p:txBody>
      </p:sp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/>
              <a:t>Transport Through Cell Membranes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7696200" cy="4532313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/>
              <a:t>The transport of substances through cell membranes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/>
              <a:t>involves</a:t>
            </a:r>
          </a:p>
          <a:p>
            <a:pPr>
              <a:spcBef>
                <a:spcPct val="15000"/>
              </a:spcBef>
              <a:spcAft>
                <a:spcPct val="15000"/>
              </a:spcAft>
              <a:buClr>
                <a:schemeClr val="bg2"/>
              </a:buClr>
              <a:buSzTx/>
              <a:buFontTx/>
              <a:buChar char="•"/>
            </a:pPr>
            <a:r>
              <a:rPr lang="en-US" b="1">
                <a:solidFill>
                  <a:schemeClr val="bg2"/>
                </a:solidFill>
              </a:rPr>
              <a:t>diffusion (passive transport),</a:t>
            </a:r>
            <a:r>
              <a:rPr lang="en-US"/>
              <a:t> which moves particles from a higher to a lower concentration.</a:t>
            </a:r>
          </a:p>
          <a:p>
            <a:pPr>
              <a:spcBef>
                <a:spcPct val="15000"/>
              </a:spcBef>
              <a:spcAft>
                <a:spcPct val="15000"/>
              </a:spcAft>
              <a:buClr>
                <a:schemeClr val="bg2"/>
              </a:buClr>
              <a:buSzTx/>
              <a:buFontTx/>
              <a:buChar char="•"/>
            </a:pPr>
            <a:r>
              <a:rPr lang="en-US" b="1">
                <a:solidFill>
                  <a:schemeClr val="bg2"/>
                </a:solidFill>
              </a:rPr>
              <a:t>facilitated transport</a:t>
            </a:r>
            <a:r>
              <a:rPr lang="en-US"/>
              <a:t>, which uses protein channels to increase the rate of diffusion.</a:t>
            </a:r>
          </a:p>
          <a:p>
            <a:pPr>
              <a:spcBef>
                <a:spcPct val="15000"/>
              </a:spcBef>
              <a:spcAft>
                <a:spcPct val="15000"/>
              </a:spcAft>
              <a:buClr>
                <a:schemeClr val="bg2"/>
              </a:buClr>
              <a:buSzTx/>
              <a:buFontTx/>
              <a:buChar char="•"/>
            </a:pPr>
            <a:r>
              <a:rPr lang="en-US" b="1">
                <a:solidFill>
                  <a:schemeClr val="bg2"/>
                </a:solidFill>
              </a:rPr>
              <a:t>active transport</a:t>
            </a:r>
            <a:r>
              <a:rPr lang="en-US"/>
              <a:t>, which moves ions against a concentration gradient.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1DD-416A-409C-B9C3-366FA786462D}" type="slidenum">
              <a:rPr lang="en-US"/>
              <a:pPr/>
              <a:t>3</a:t>
            </a:fld>
            <a:endParaRPr lang="en-US"/>
          </a:p>
        </p:txBody>
      </p:sp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/>
              <a:t>Transport Pathways Through Cell Membranes</a:t>
            </a:r>
          </a:p>
        </p:txBody>
      </p:sp>
      <p:pic>
        <p:nvPicPr>
          <p:cNvPr id="199683" name="Picture 3" descr="tlc1f1817_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409700"/>
            <a:ext cx="6019800" cy="4727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68</Words>
  <Application>Microsoft Office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Bitmap Image</vt:lpstr>
      <vt:lpstr>Fluid Mosaic Model of Cell Membranes</vt:lpstr>
      <vt:lpstr>Transport Through Cell Membranes</vt:lpstr>
      <vt:lpstr>Transport Pathways Through Cell Membranes</vt:lpstr>
    </vt:vector>
  </TitlesOfParts>
  <Company>Solano Community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Fluid Mosaic Model of Cell Membranes</dc:title>
  <dc:creator>Chuck Spillner</dc:creator>
  <cp:lastModifiedBy>Chuck Spillner</cp:lastModifiedBy>
  <cp:revision>1</cp:revision>
  <dcterms:created xsi:type="dcterms:W3CDTF">2011-11-29T16:36:08Z</dcterms:created>
  <dcterms:modified xsi:type="dcterms:W3CDTF">2011-11-29T16:37:43Z</dcterms:modified>
</cp:coreProperties>
</file>