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6" r:id="rId3"/>
    <p:sldId id="259" r:id="rId4"/>
    <p:sldId id="260" r:id="rId5"/>
    <p:sldId id="266" r:id="rId6"/>
    <p:sldId id="268" r:id="rId7"/>
    <p:sldId id="269" r:id="rId8"/>
    <p:sldId id="258" r:id="rId9"/>
    <p:sldId id="270" r:id="rId10"/>
    <p:sldId id="264" r:id="rId11"/>
    <p:sldId id="271" r:id="rId12"/>
    <p:sldId id="276" r:id="rId13"/>
    <p:sldId id="273" r:id="rId14"/>
    <p:sldId id="277" r:id="rId15"/>
    <p:sldId id="278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2" autoAdjust="0"/>
    <p:restoredTop sz="94125" autoAdjust="0"/>
  </p:normalViewPr>
  <p:slideViewPr>
    <p:cSldViewPr>
      <p:cViewPr>
        <p:scale>
          <a:sx n="75" d="100"/>
          <a:sy n="75" d="100"/>
        </p:scale>
        <p:origin x="102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94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CE5DB-88DE-4151-8F9E-BF3DBD4E76B4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AC5EB-2631-4FCC-B215-BBB7D495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22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529F3-B0A8-49C5-811C-89DF440361D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42869-E3EB-4301-953D-0E6986D58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85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k.com/wiki/Learning?qsrc=3044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ask.com/wiki/Active_recall?qsrc=3044" TargetMode="External"/><Relationship Id="rId5" Type="http://schemas.openxmlformats.org/officeDocument/2006/relationships/hyperlink" Target="http://www.ask.com/wiki/Spaced_repetition?qsrc=3044" TargetMode="External"/><Relationship Id="rId4" Type="http://schemas.openxmlformats.org/officeDocument/2006/relationships/hyperlink" Target="http://www.ask.com/wiki/Memory?qsrc=3044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k.com/wiki/Vocabulary?qsrc=3044" TargetMode="External"/><Relationship Id="rId7" Type="http://schemas.openxmlformats.org/officeDocument/2006/relationships/hyperlink" Target="http://www.ask.com/wiki/Active_recall?qsrc=3044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ask.com/wiki/Spaced_repetition?qsrc=3044" TargetMode="External"/><Relationship Id="rId5" Type="http://schemas.openxmlformats.org/officeDocument/2006/relationships/hyperlink" Target="http://www.ask.com/wiki/Memory?qsrc=3044" TargetMode="External"/><Relationship Id="rId4" Type="http://schemas.openxmlformats.org/officeDocument/2006/relationships/hyperlink" Target="http://www.ask.com/wiki/Learning?qsrc=3044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k.com/wiki/Spaced_repetition?qsrc=3044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71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2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57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41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2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 everyone know what a flash card is?</a:t>
            </a:r>
          </a:p>
          <a:p>
            <a:r>
              <a:rPr lang="en-US" dirty="0" smtClean="0"/>
              <a:t>Physical</a:t>
            </a:r>
            <a:r>
              <a:rPr lang="en-US" baseline="0" dirty="0" smtClean="0"/>
              <a:t> appearance</a:t>
            </a:r>
          </a:p>
          <a:p>
            <a:r>
              <a:rPr lang="en-US" dirty="0" smtClean="0"/>
              <a:t>Virtual</a:t>
            </a:r>
            <a:r>
              <a:rPr lang="en-US" baseline="0" dirty="0" smtClean="0"/>
              <a:t> flashcards</a:t>
            </a:r>
          </a:p>
          <a:p>
            <a:r>
              <a:rPr lang="en-US" baseline="0" dirty="0" smtClean="0"/>
              <a:t>We’ll cover what makes a good flash card later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49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did you use them for?</a:t>
            </a:r>
          </a:p>
          <a:p>
            <a:r>
              <a:rPr lang="en-US" dirty="0" smtClean="0"/>
              <a:t>I’ve never used them but wished</a:t>
            </a:r>
            <a:r>
              <a:rPr lang="en-US" baseline="0" dirty="0" smtClean="0"/>
              <a:t> I had?</a:t>
            </a:r>
          </a:p>
          <a:p>
            <a:r>
              <a:rPr lang="en-US" dirty="0" smtClean="0"/>
              <a:t>For learning but what kind</a:t>
            </a:r>
            <a:r>
              <a:rPr lang="en-US" baseline="0" dirty="0" smtClean="0"/>
              <a:t> of learning? Memorizing terms. The fundamentals. Definitions. </a:t>
            </a:r>
          </a:p>
          <a:p>
            <a:r>
              <a:rPr lang="en-US" dirty="0" smtClean="0"/>
              <a:t>For what classes? Chemistry, physics, math, biology, anatomy, zoology, geology, history, </a:t>
            </a:r>
            <a:r>
              <a:rPr lang="en-US" dirty="0" err="1" smtClean="0"/>
              <a:t>english</a:t>
            </a:r>
            <a:r>
              <a:rPr lang="en-US" dirty="0" smtClean="0"/>
              <a:t>,</a:t>
            </a:r>
            <a:r>
              <a:rPr lang="en-US" baseline="0" dirty="0" smtClean="0"/>
              <a:t> psychology, political science, sociology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90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09600" y="4343400"/>
            <a:ext cx="5486400" cy="4114800"/>
          </a:xfrm>
        </p:spPr>
        <p:txBody>
          <a:bodyPr/>
          <a:lstStyle/>
          <a:p>
            <a:endParaRPr lang="en-US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Writing down</a:t>
            </a:r>
            <a:r>
              <a:rPr lang="en-US" baseline="0" dirty="0" smtClean="0">
                <a:effectLst/>
              </a:rPr>
              <a:t> facts helps to commit them to memory. Just making flash cards is a learning activity. Finding them on the internet and using them isn’t as good as making your own.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Flashcards are widely used as 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action="ppaction://hlinkfile" tooltip="Learning"/>
              </a:rPr>
              <a:t>learning</a:t>
            </a:r>
            <a:r>
              <a:rPr lang="en-US" dirty="0" smtClean="0">
                <a:effectLst/>
              </a:rPr>
              <a:t> drill to aid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action="ppaction://hlinkfile" tooltip="Memory"/>
              </a:rPr>
              <a:t>memorization</a:t>
            </a:r>
            <a:r>
              <a:rPr lang="en-US" dirty="0" smtClean="0">
                <a:effectLst/>
              </a:rPr>
              <a:t> by way of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action="ppaction://hlinkfile" tooltip="Spaced repetition"/>
              </a:rPr>
              <a:t>spaced repetition</a:t>
            </a:r>
            <a:r>
              <a:rPr lang="en-US" dirty="0" smtClean="0">
                <a:effectLst/>
              </a:rPr>
              <a:t>.</a:t>
            </a:r>
          </a:p>
          <a:p>
            <a:endParaRPr lang="en-US" dirty="0" smtClean="0"/>
          </a:p>
          <a:p>
            <a:r>
              <a:rPr lang="en-US" dirty="0" smtClean="0">
                <a:effectLst/>
              </a:rPr>
              <a:t>Flashcards exercise the mental process of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action="ppaction://hlinkfile" tooltip="Active recall"/>
              </a:rPr>
              <a:t>active recall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Metacognitive learning –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thinking about thinking-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have to think about your answer-assessment.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USEFULNESS: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Excellent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Visual learners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 for auditory learners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 for kinesthetic learning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05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 Flashcards can bear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action="ppaction://hlinkfile" tooltip="Vocabulary"/>
              </a:rPr>
              <a:t>vocabulary</a:t>
            </a:r>
            <a:r>
              <a:rPr lang="en-US" dirty="0" smtClean="0">
                <a:effectLst/>
              </a:rPr>
              <a:t>, historical dates, formulas or any subject matter that can be learned via a question and answer format.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Flashcards are widely used as 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action="ppaction://hlinkfile" tooltip="Learning"/>
              </a:rPr>
              <a:t>learning</a:t>
            </a:r>
            <a:r>
              <a:rPr lang="en-US" dirty="0" smtClean="0">
                <a:effectLst/>
              </a:rPr>
              <a:t> drill to aid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action="ppaction://hlinkfile" tooltip="Memory"/>
              </a:rPr>
              <a:t>memorization</a:t>
            </a:r>
            <a:r>
              <a:rPr lang="en-US" dirty="0" smtClean="0">
                <a:effectLst/>
              </a:rPr>
              <a:t> by way of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action="ppaction://hlinkfile" tooltip="Spaced repetition"/>
              </a:rPr>
              <a:t>spaced repetition</a:t>
            </a:r>
            <a:r>
              <a:rPr lang="en-US" dirty="0" smtClean="0">
                <a:effectLst/>
              </a:rPr>
              <a:t>.</a:t>
            </a:r>
          </a:p>
          <a:p>
            <a:endParaRPr lang="en-US" dirty="0" smtClean="0"/>
          </a:p>
          <a:p>
            <a:r>
              <a:rPr lang="en-US" dirty="0" smtClean="0">
                <a:effectLst/>
              </a:rPr>
              <a:t>Flashcards exercise the mental process of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action="ppaction://hlinkfile" tooltip="Active recall"/>
              </a:rPr>
              <a:t>active recall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Metacognitive learning –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thinking about thinking-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have to think about your answer-assessment.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USEFULNESS: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Excellent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Visual learners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 for auditory learners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 for kinesthetic learning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05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0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50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The main principle being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action="ppaction://hlinkfile" tooltip="Spaced repetition"/>
              </a:rPr>
              <a:t>spaced repetition</a:t>
            </a:r>
            <a:r>
              <a:rPr lang="en-US" dirty="0" smtClean="0">
                <a:effectLst/>
              </a:rPr>
              <a:t> – increasing the review interval whenever a card is recalled correctly.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flashcard study is so fast and efficient, you can study at any time.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 whip out your flashcards for a 2 minute study or a 20 minute study.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your flashcards in your pocket or purse at all times. </a:t>
            </a:r>
            <a:r>
              <a:rPr lang="en-US" dirty="0" smtClean="0">
                <a:effectLst/>
              </a:rPr>
              <a:t>Carry</a:t>
            </a:r>
            <a:r>
              <a:rPr lang="en-US" baseline="0" dirty="0" smtClean="0">
                <a:effectLst/>
              </a:rPr>
              <a:t> them around. </a:t>
            </a:r>
            <a:r>
              <a:rPr lang="en-US" sz="1400" b="1" baseline="0" dirty="0" smtClean="0">
                <a:effectLst/>
              </a:rPr>
              <a:t>10 at a time.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while waiting in line at the bank.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while waiting for someone to arrive at lunch.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while riding elevators.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on the train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in the bathroom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trike="noStrike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strike="noStrike" dirty="0" smtClean="0">
                <a:solidFill>
                  <a:srgbClr val="FFFF00"/>
                </a:solidFill>
                <a:effectLst/>
              </a:rPr>
              <a:t>Use them verbally – auditory learning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a goal to review each flashcard in your pack 3 times per day.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Tony Robbins says “repetition is the mother of skill.”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aside the cards you know ONLY after you can answer them correctly after a night of sleep.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2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shows a graphic of what the repetition</a:t>
            </a:r>
            <a:r>
              <a:rPr lang="en-US" baseline="0" dirty="0" smtClean="0"/>
              <a:t> looks like. The intervals should be spaced out as your learning </a:t>
            </a:r>
            <a:r>
              <a:rPr lang="en-US" baseline="0" smtClean="0"/>
              <a:t>gets better.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2869-E3EB-4301-953D-0E6986D586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6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3D0903-65AA-44EE-BF9F-AB6C52CEB8F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7AD33B-FDB5-4FDE-9108-CA90B47196E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ursehero.com/flashcards/?gclid=CKag29aCkbUCFUlxQgodgWwAfQ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lashcardmachine.com/" TargetMode="External"/><Relationship Id="rId5" Type="http://schemas.openxmlformats.org/officeDocument/2006/relationships/hyperlink" Target="http://www.studyblue.com/" TargetMode="External"/><Relationship Id="rId4" Type="http://schemas.openxmlformats.org/officeDocument/2006/relationships/hyperlink" Target="http://quizlet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k.com/wiki/Learning?qsrc=304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ask.com/wiki/Spaced_repetition?qsrc=3044" TargetMode="External"/><Relationship Id="rId4" Type="http://schemas.openxmlformats.org/officeDocument/2006/relationships/hyperlink" Target="http://www.ask.com/wiki/Memory?qsrc=304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S8RZoirLzQ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152400" y="566380"/>
            <a:ext cx="8763000" cy="50292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57400" y="25146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Arial Rounded MT Bold" pitchFamily="34" charset="0"/>
              </a:rPr>
              <a:t>FLASHCARDS</a:t>
            </a:r>
            <a:endParaRPr lang="en-US" sz="5400" b="1" dirty="0"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43800" y="64008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CJS 2-4-13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895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8382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400" dirty="0" smtClean="0">
                <a:latin typeface="Arial Black" pitchFamily="34" charset="0"/>
              </a:rPr>
              <a:t>How are they made?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761530"/>
            <a:ext cx="7620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Each </a:t>
            </a:r>
            <a:r>
              <a:rPr lang="en-US" sz="2400" dirty="0"/>
              <a:t>card should only have 1 question and 1 answer </a:t>
            </a:r>
            <a:r>
              <a:rPr lang="en-US" sz="2400" dirty="0" smtClean="0"/>
              <a:t>–It </a:t>
            </a:r>
            <a:r>
              <a:rPr lang="en-US" sz="2400" dirty="0"/>
              <a:t>should be quick (i.e. “Flash” card) </a:t>
            </a:r>
            <a:r>
              <a:rPr lang="en-US" sz="2400" dirty="0" smtClean="0"/>
              <a:t>. </a:t>
            </a:r>
            <a:r>
              <a:rPr lang="en-US" sz="2400" dirty="0"/>
              <a:t>So 1 question and 1 answer</a:t>
            </a:r>
            <a:r>
              <a:rPr lang="en-US" sz="2400" dirty="0" smtClean="0"/>
              <a:t>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lvl="0"/>
            <a:r>
              <a:rPr lang="en-US" sz="2400" b="1" dirty="0"/>
              <a:t>Right way:</a:t>
            </a:r>
            <a:r>
              <a:rPr lang="en-US" sz="2400" dirty="0"/>
              <a:t> A flashcard that has “Who was the main actor in Mission Impossible” – answer on other side: Tom Cruise. 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en-US" sz="2400" b="1" dirty="0"/>
              <a:t>Wrong way:</a:t>
            </a:r>
            <a:r>
              <a:rPr lang="en-US" sz="2400" dirty="0"/>
              <a:t> Who was the main actor, supporting actor, key grip and set designer for the movie Mission Impossible? Answer: Who the hell knows? </a:t>
            </a:r>
          </a:p>
          <a:p>
            <a:r>
              <a:rPr lang="en-US" sz="2400" i="1" dirty="0"/>
              <a:t>- Notice how intimidating </a:t>
            </a:r>
            <a:r>
              <a:rPr lang="en-US" sz="2400" i="1" dirty="0" smtClean="0"/>
              <a:t>this </a:t>
            </a:r>
            <a:r>
              <a:rPr lang="en-US" sz="2400" i="1" dirty="0"/>
              <a:t>second card is.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0890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3500" y="1889626"/>
            <a:ext cx="6004560" cy="2377574"/>
          </a:xfrm>
          <a:prstGeom prst="rect">
            <a:avLst/>
          </a:prstGeom>
          <a:noFill/>
          <a:ln w="603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2667000"/>
            <a:ext cx="8458200" cy="1222375"/>
          </a:xfrm>
        </p:spPr>
        <p:txBody>
          <a:bodyPr/>
          <a:lstStyle/>
          <a:p>
            <a:r>
              <a:rPr lang="en-US" b="1" dirty="0" smtClean="0"/>
              <a:t>Nitrate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6380" y="4069318"/>
            <a:ext cx="5821680" cy="1241822"/>
          </a:xfrm>
        </p:spPr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88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3500" y="1817370"/>
            <a:ext cx="6004560" cy="2377574"/>
          </a:xfrm>
          <a:prstGeom prst="rect">
            <a:avLst/>
          </a:prstGeom>
          <a:noFill/>
          <a:ln w="603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2667000"/>
            <a:ext cx="8458200" cy="1222375"/>
          </a:xfrm>
        </p:spPr>
        <p:txBody>
          <a:bodyPr/>
          <a:lstStyle/>
          <a:p>
            <a:r>
              <a:rPr lang="en-US" b="1" dirty="0" smtClean="0"/>
              <a:t>Nitrate</a:t>
            </a: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16698" y="2941993"/>
            <a:ext cx="5821362" cy="1243012"/>
          </a:xfrm>
        </p:spPr>
        <p:txBody>
          <a:bodyPr/>
          <a:lstStyle/>
          <a:p>
            <a:pPr algn="r"/>
            <a:r>
              <a:rPr lang="en-US" dirty="0" smtClean="0"/>
              <a:t>Page 235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53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2552700"/>
            <a:ext cx="6858000" cy="1790700"/>
          </a:xfrm>
        </p:spPr>
        <p:txBody>
          <a:bodyPr/>
          <a:lstStyle/>
          <a:p>
            <a:r>
              <a:rPr lang="en-US" b="1" dirty="0" smtClean="0"/>
              <a:t>NO</a:t>
            </a:r>
            <a:r>
              <a:rPr lang="en-US" b="1" baseline="-25000" dirty="0" smtClean="0"/>
              <a:t>3</a:t>
            </a:r>
            <a:r>
              <a:rPr lang="en-US" b="1" baseline="30000" dirty="0" smtClean="0"/>
              <a:t>-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 w="25400"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64920" y="1676400"/>
            <a:ext cx="6004560" cy="2377574"/>
          </a:xfrm>
          <a:prstGeom prst="rect">
            <a:avLst/>
          </a:prstGeom>
          <a:noFill/>
          <a:ln w="603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 smtClean="0"/>
          </a:p>
        </p:txBody>
      </p:sp>
    </p:spTree>
    <p:extLst>
      <p:ext uri="{BB962C8B-B14F-4D97-AF65-F5344CB8AC3E}">
        <p14:creationId xmlns:p14="http://schemas.microsoft.com/office/powerpoint/2010/main" val="10383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2552700"/>
            <a:ext cx="6858000" cy="1790700"/>
          </a:xfrm>
        </p:spPr>
        <p:txBody>
          <a:bodyPr/>
          <a:lstStyle/>
          <a:p>
            <a:r>
              <a:rPr lang="en-US" b="1" dirty="0" smtClean="0"/>
              <a:t>NO</a:t>
            </a:r>
            <a:r>
              <a:rPr lang="en-US" b="1" baseline="-25000" dirty="0" smtClean="0"/>
              <a:t>3</a:t>
            </a:r>
            <a:r>
              <a:rPr lang="en-US" b="1" baseline="30000" dirty="0" smtClean="0"/>
              <a:t>-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64920" y="1676400"/>
            <a:ext cx="6004560" cy="2377574"/>
          </a:xfrm>
          <a:prstGeom prst="rect">
            <a:avLst/>
          </a:prstGeom>
          <a:noFill/>
          <a:ln w="603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 smtClean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447800" y="3139574"/>
            <a:ext cx="8458200" cy="914400"/>
          </a:xfrm>
          <a:ln w="25400">
            <a:noFill/>
          </a:ln>
        </p:spPr>
        <p:txBody>
          <a:bodyPr/>
          <a:lstStyle/>
          <a:p>
            <a:r>
              <a:rPr lang="en-US" dirty="0" smtClean="0"/>
              <a:t>Polyatomic anion</a:t>
            </a:r>
          </a:p>
          <a:p>
            <a:r>
              <a:rPr lang="en-US" dirty="0" smtClean="0"/>
              <a:t>Oxy anion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8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2552700"/>
            <a:ext cx="6858000" cy="1790700"/>
          </a:xfrm>
        </p:spPr>
        <p:txBody>
          <a:bodyPr/>
          <a:lstStyle/>
          <a:p>
            <a:r>
              <a:rPr lang="en-US" b="1" dirty="0" smtClean="0"/>
              <a:t>NO</a:t>
            </a:r>
            <a:r>
              <a:rPr lang="en-US" b="1" baseline="-25000" dirty="0" smtClean="0"/>
              <a:t>3</a:t>
            </a:r>
            <a:r>
              <a:rPr lang="en-US" b="1" baseline="30000" dirty="0" smtClean="0"/>
              <a:t>-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64920" y="1676400"/>
            <a:ext cx="6004560" cy="2377574"/>
          </a:xfrm>
          <a:prstGeom prst="rect">
            <a:avLst/>
          </a:prstGeom>
          <a:noFill/>
          <a:ln w="603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 smtClean="0"/>
          </a:p>
          <a:p>
            <a:endParaRPr lang="en-US" sz="1350" dirty="0" smtClean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447800" y="3139574"/>
            <a:ext cx="8458200" cy="914400"/>
          </a:xfrm>
          <a:ln w="25400">
            <a:noFill/>
          </a:ln>
        </p:spPr>
        <p:txBody>
          <a:bodyPr>
            <a:normAutofit fontScale="77500" lnSpcReduction="20000"/>
          </a:bodyPr>
          <a:lstStyle/>
          <a:p>
            <a:r>
              <a:rPr lang="en-US" dirty="0"/>
              <a:t>Polyatomic anion</a:t>
            </a:r>
          </a:p>
          <a:p>
            <a:r>
              <a:rPr lang="en-US" dirty="0"/>
              <a:t>Oxy anion</a:t>
            </a:r>
          </a:p>
          <a:p>
            <a:r>
              <a:rPr lang="en-US" dirty="0"/>
              <a:t>An “ate” anion</a:t>
            </a:r>
          </a:p>
        </p:txBody>
      </p:sp>
    </p:spTree>
    <p:extLst>
      <p:ext uri="{BB962C8B-B14F-4D97-AF65-F5344CB8AC3E}">
        <p14:creationId xmlns:p14="http://schemas.microsoft.com/office/powerpoint/2010/main" val="87858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8382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/>
              <a:t>CREATE YOUR OWN FLASH CARDS online and share them with your study group via Facebook, etc.</a:t>
            </a:r>
            <a:endParaRPr lang="en-US" sz="2800" b="1" dirty="0" smtClean="0">
              <a:latin typeface="Arial Blac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09800" y="41148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hlinkClick r:id="rId3"/>
              </a:rPr>
              <a:t>Course Hero</a:t>
            </a:r>
            <a:endParaRPr lang="en-US" sz="4000" dirty="0"/>
          </a:p>
          <a:p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209800" y="22860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hlinkClick r:id="rId4"/>
              </a:rPr>
              <a:t>Quizlet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4000" dirty="0" err="1" smtClean="0">
                <a:solidFill>
                  <a:srgbClr val="C00000"/>
                </a:solidFill>
                <a:hlinkClick r:id="rId5"/>
              </a:rPr>
              <a:t>StudyBlue</a:t>
            </a:r>
            <a:r>
              <a:rPr lang="en-US" sz="4000" dirty="0" smtClean="0">
                <a:solidFill>
                  <a:srgbClr val="C00000"/>
                </a:solidFill>
              </a:rPr>
              <a:t>  </a:t>
            </a:r>
            <a:r>
              <a:rPr lang="en-US" sz="4000" dirty="0" err="1">
                <a:solidFill>
                  <a:srgbClr val="C00000"/>
                </a:solidFill>
                <a:hlinkClick r:id="rId6"/>
              </a:rPr>
              <a:t>FlashCardMachine</a:t>
            </a:r>
            <a:r>
              <a:rPr lang="en-US" sz="4000" dirty="0">
                <a:solidFill>
                  <a:srgbClr val="C00000"/>
                </a:solidFill>
              </a:rPr>
              <a:t>. </a:t>
            </a:r>
            <a:endParaRPr lang="en-US" sz="4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867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908327"/>
            <a:ext cx="899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400" dirty="0" smtClean="0">
                <a:latin typeface="Arial Black" pitchFamily="34" charset="0"/>
              </a:rPr>
              <a:t>What are flashcards?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4191000"/>
            <a:ext cx="60997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A highly </a:t>
            </a:r>
            <a:r>
              <a:rPr lang="en-US" sz="4800" dirty="0" smtClean="0"/>
              <a:t>recommended</a:t>
            </a:r>
          </a:p>
          <a:p>
            <a:pPr algn="ctr"/>
            <a:r>
              <a:rPr lang="en-US" sz="4800" dirty="0" smtClean="0"/>
              <a:t> </a:t>
            </a:r>
            <a:r>
              <a:rPr lang="en-US" sz="4800" dirty="0"/>
              <a:t>learning strategy </a:t>
            </a:r>
          </a:p>
        </p:txBody>
      </p:sp>
    </p:spTree>
    <p:extLst>
      <p:ext uri="{BB962C8B-B14F-4D97-AF65-F5344CB8AC3E}">
        <p14:creationId xmlns:p14="http://schemas.microsoft.com/office/powerpoint/2010/main" val="2023961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895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dirty="0" smtClean="0">
                <a:latin typeface="Arial Black" pitchFamily="34" charset="0"/>
              </a:rPr>
              <a:t>Has anybody used them?</a:t>
            </a:r>
          </a:p>
        </p:txBody>
      </p:sp>
    </p:spTree>
    <p:extLst>
      <p:ext uri="{BB962C8B-B14F-4D97-AF65-F5344CB8AC3E}">
        <p14:creationId xmlns:p14="http://schemas.microsoft.com/office/powerpoint/2010/main" val="11316174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3286" y="2514600"/>
            <a:ext cx="883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Arial Black" pitchFamily="34" charset="0"/>
              </a:rPr>
              <a:t>Why do flash cards work?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609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3400" y="381000"/>
            <a:ext cx="7924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Summarizing in ones own </a:t>
            </a:r>
            <a:r>
              <a:rPr lang="en-US" sz="3200" b="1" dirty="0" smtClean="0"/>
              <a:t>words = processing information = </a:t>
            </a:r>
          </a:p>
          <a:p>
            <a:pPr algn="ctr"/>
            <a:r>
              <a:rPr lang="en-US" sz="3200" b="1" dirty="0" smtClean="0"/>
              <a:t>stored </a:t>
            </a:r>
            <a:r>
              <a:rPr lang="en-US" sz="3200" b="1" dirty="0"/>
              <a:t>memory</a:t>
            </a:r>
          </a:p>
          <a:p>
            <a:endParaRPr lang="en-US" sz="5400" dirty="0"/>
          </a:p>
          <a:p>
            <a:pPr algn="ctr"/>
            <a:r>
              <a:rPr lang="en-US" sz="3200" b="1" dirty="0"/>
              <a:t>Easy and ongoing review.</a:t>
            </a:r>
          </a:p>
          <a:p>
            <a:endParaRPr lang="en-US" sz="5400" dirty="0"/>
          </a:p>
          <a:p>
            <a:pPr algn="ctr"/>
            <a:r>
              <a:rPr lang="en-US" sz="5400" dirty="0" smtClean="0"/>
              <a:t> </a:t>
            </a:r>
            <a:r>
              <a:rPr lang="en-US" sz="3200" b="1" dirty="0" smtClean="0"/>
              <a:t>A question </a:t>
            </a:r>
            <a:r>
              <a:rPr lang="en-US" sz="3200" b="1" dirty="0"/>
              <a:t>and answer format.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43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-29817"/>
            <a:ext cx="4648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4000" dirty="0" smtClean="0"/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hlinkClick r:id="rId3" action="ppaction://hlinkfile" tooltip="Learning"/>
              </a:rPr>
              <a:t>learning</a:t>
            </a:r>
            <a:r>
              <a:rPr lang="en-US" sz="4000" dirty="0"/>
              <a:t> drill to aid </a:t>
            </a:r>
            <a:r>
              <a:rPr lang="en-US" sz="4000" dirty="0">
                <a:hlinkClick r:id="rId4" action="ppaction://hlinkfile" tooltip="Memory"/>
              </a:rPr>
              <a:t>memorization</a:t>
            </a:r>
            <a:endParaRPr lang="en-US" sz="4000" dirty="0"/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hlinkClick r:id="rId5" action="ppaction://hlinkfile" tooltip="Spaced repetition"/>
              </a:rPr>
              <a:t>spaced repetition</a:t>
            </a:r>
            <a:endParaRPr lang="en-US" sz="4000" dirty="0" smtClean="0"/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/>
              <a:t>Practice Testing. </a:t>
            </a:r>
          </a:p>
          <a:p>
            <a:pPr>
              <a:defRPr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4615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295400"/>
            <a:ext cx="8305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Both spaced-out learning, or distributed practice, and practice tests were rated as having “high utility” by the authors</a:t>
            </a:r>
            <a:r>
              <a:rPr lang="en-US" sz="3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r>
              <a:rPr lang="en-US" sz="3600" dirty="0"/>
              <a:t>http://ideas.time.com/2013/01/09/highlighting-is-a-waste-of-time-the-best-and-worst-learning-techniques/</a:t>
            </a:r>
          </a:p>
        </p:txBody>
      </p:sp>
    </p:spTree>
    <p:extLst>
      <p:ext uri="{BB962C8B-B14F-4D97-AF65-F5344CB8AC3E}">
        <p14:creationId xmlns:p14="http://schemas.microsoft.com/office/powerpoint/2010/main" val="12418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6670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400" dirty="0" smtClean="0">
                <a:latin typeface="Arial Black" pitchFamily="34" charset="0"/>
              </a:rPr>
              <a:t>How are they used?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6400" y="4267200"/>
            <a:ext cx="647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Video on how to use flashcards.</a:t>
            </a:r>
          </a:p>
          <a:p>
            <a:r>
              <a:rPr lang="en-US" u="sng" dirty="0">
                <a:hlinkClick r:id="rId3"/>
              </a:rPr>
              <a:t>http://www.youtube.com/watch?v=CS8RZoirLzQ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893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357312"/>
            <a:ext cx="76200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300</TotalTime>
  <Words>684</Words>
  <Application>Microsoft Office PowerPoint</Application>
  <PresentationFormat>On-screen Show (4:3)</PresentationFormat>
  <Paragraphs>165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Arial Rounded MT Bold</vt:lpstr>
      <vt:lpstr>Calibri</vt:lpstr>
      <vt:lpstr>Franklin Gothic Book</vt:lpstr>
      <vt:lpstr>Franklin Gothic Medium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Nitrate</vt:lpstr>
      <vt:lpstr>Nitrate</vt:lpstr>
      <vt:lpstr>NO3-</vt:lpstr>
      <vt:lpstr>NO3-</vt:lpstr>
      <vt:lpstr>NO3-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Spillner</dc:creator>
  <cp:lastModifiedBy>Charles Spillner</cp:lastModifiedBy>
  <cp:revision>24</cp:revision>
  <cp:lastPrinted>2013-02-06T20:31:22Z</cp:lastPrinted>
  <dcterms:created xsi:type="dcterms:W3CDTF">2013-02-04T20:59:24Z</dcterms:created>
  <dcterms:modified xsi:type="dcterms:W3CDTF">2015-10-20T18:27:06Z</dcterms:modified>
</cp:coreProperties>
</file>