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9C9A-4219-43FD-9BB2-79FDA7B17D78}" type="datetimeFigureOut">
              <a:rPr lang="en-US" smtClean="0"/>
              <a:t>3/3/2013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9B48-0FFF-4131-8AE3-BB29D2343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48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9C9A-4219-43FD-9BB2-79FDA7B17D78}" type="datetimeFigureOut">
              <a:rPr lang="en-US" smtClean="0"/>
              <a:t>3/3/2013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9B48-0FFF-4131-8AE3-BB29D2343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53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9C9A-4219-43FD-9BB2-79FDA7B17D78}" type="datetimeFigureOut">
              <a:rPr lang="en-US" smtClean="0"/>
              <a:t>3/3/2013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9B48-0FFF-4131-8AE3-BB29D2343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9C9A-4219-43FD-9BB2-79FDA7B17D78}" type="datetimeFigureOut">
              <a:rPr lang="en-US" smtClean="0"/>
              <a:t>3/3/2013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9B48-0FFF-4131-8AE3-BB29D2343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60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9C9A-4219-43FD-9BB2-79FDA7B17D78}" type="datetimeFigureOut">
              <a:rPr lang="en-US" smtClean="0"/>
              <a:t>3/3/2013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9B48-0FFF-4131-8AE3-BB29D2343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9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9C9A-4219-43FD-9BB2-79FDA7B17D78}" type="datetimeFigureOut">
              <a:rPr lang="en-US" smtClean="0"/>
              <a:t>3/3/2013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9B48-0FFF-4131-8AE3-BB29D2343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97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9C9A-4219-43FD-9BB2-79FDA7B17D78}" type="datetimeFigureOut">
              <a:rPr lang="en-US" smtClean="0"/>
              <a:t>3/3/2013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9B48-0FFF-4131-8AE3-BB29D2343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76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9C9A-4219-43FD-9BB2-79FDA7B17D78}" type="datetimeFigureOut">
              <a:rPr lang="en-US" smtClean="0"/>
              <a:t>3/3/2013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9B48-0FFF-4131-8AE3-BB29D2343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6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9C9A-4219-43FD-9BB2-79FDA7B17D78}" type="datetimeFigureOut">
              <a:rPr lang="en-US" smtClean="0"/>
              <a:t>3/3/2013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9B48-0FFF-4131-8AE3-BB29D2343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6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9C9A-4219-43FD-9BB2-79FDA7B17D78}" type="datetimeFigureOut">
              <a:rPr lang="en-US" smtClean="0"/>
              <a:t>3/3/2013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9B48-0FFF-4131-8AE3-BB29D2343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29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9C9A-4219-43FD-9BB2-79FDA7B17D78}" type="datetimeFigureOut">
              <a:rPr lang="en-US" smtClean="0"/>
              <a:t>3/3/2013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9B48-0FFF-4131-8AE3-BB29D2343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6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59C9A-4219-43FD-9BB2-79FDA7B17D78}" type="datetimeFigureOut">
              <a:rPr lang="en-US" smtClean="0"/>
              <a:t>3/3/2013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79B48-0FFF-4131-8AE3-BB29D2343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3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33640"/>
            <a:ext cx="6725707" cy="540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883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3600" smtClean="0"/>
              <a:t>The Hajj</a:t>
            </a:r>
            <a:br>
              <a:rPr lang="en-US" sz="3600" smtClean="0"/>
            </a:br>
            <a:r>
              <a:rPr lang="en-US" sz="2400" smtClean="0"/>
              <a:t>Pilgrims circle the holy Kaaba in the Grand Mosque </a:t>
            </a:r>
            <a:br>
              <a:rPr lang="en-US" sz="2400" smtClean="0"/>
            </a:br>
            <a:r>
              <a:rPr lang="en-US" sz="2400" smtClean="0"/>
              <a:t>in Mecca, Saudi Arabia during the Hajj.</a:t>
            </a:r>
          </a:p>
        </p:txBody>
      </p:sp>
      <p:pic>
        <p:nvPicPr>
          <p:cNvPr id="40963" name="Picture 3" descr="deblij_ch07_fig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7175"/>
            <a:ext cx="8001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3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685800"/>
            <a:ext cx="729138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794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Contested Space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West Bank/Jerusalem</a:t>
            </a:r>
          </a:p>
          <a:p>
            <a:pPr lvl="1" eaLnBrk="1" hangingPunct="1"/>
            <a:r>
              <a:rPr lang="en-US" smtClean="0"/>
              <a:t>Western (Wailing Wall): remnants of a temple destroyed 2000 years ago</a:t>
            </a:r>
          </a:p>
          <a:p>
            <a:pPr lvl="1" eaLnBrk="1" hangingPunct="1"/>
            <a:r>
              <a:rPr lang="en-US" smtClean="0"/>
              <a:t>Dome of the Rock; Al Asqa Mosque</a:t>
            </a:r>
          </a:p>
          <a:p>
            <a:pPr lvl="1" eaLnBrk="1" hangingPunct="1"/>
            <a:r>
              <a:rPr lang="en-US" smtClean="0"/>
              <a:t>Church of the Holy Sepulchre</a:t>
            </a:r>
          </a:p>
          <a:p>
            <a:pPr eaLnBrk="1" hangingPunct="1"/>
            <a:r>
              <a:rPr lang="en-US" smtClean="0"/>
              <a:t>Ancient Buddha images in Afghanistan</a:t>
            </a:r>
          </a:p>
          <a:p>
            <a:pPr lvl="1"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55701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40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1219200"/>
            <a:ext cx="3944938" cy="5145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204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Sacred Sites of Jerusalem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7315200" cy="167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Jerusalem is sacred to three major religions:</a:t>
            </a:r>
          </a:p>
          <a:p>
            <a:pPr eaLnBrk="1" hangingPunct="1">
              <a:buFontTx/>
              <a:buNone/>
            </a:pPr>
            <a:r>
              <a:rPr lang="en-US" sz="2000" smtClean="0"/>
              <a:t>Judaism (Western Wall)</a:t>
            </a:r>
          </a:p>
          <a:p>
            <a:pPr eaLnBrk="1" hangingPunct="1">
              <a:buFontTx/>
              <a:buNone/>
            </a:pPr>
            <a:r>
              <a:rPr lang="en-US" sz="2000" smtClean="0"/>
              <a:t>Christianity (Church of the Holy Sepulchre)</a:t>
            </a:r>
          </a:p>
          <a:p>
            <a:pPr eaLnBrk="1" hangingPunct="1">
              <a:buFontTx/>
              <a:buNone/>
            </a:pPr>
            <a:r>
              <a:rPr lang="en-US" sz="2000" smtClean="0"/>
              <a:t>Islam (Dome of the Rock)</a:t>
            </a:r>
          </a:p>
        </p:txBody>
      </p:sp>
      <p:pic>
        <p:nvPicPr>
          <p:cNvPr id="45060" name="Picture 4" descr="deblij_ch07_fig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30463"/>
            <a:ext cx="5638800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deblij_ch07_fig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29067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86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HG_Figure_06_09_02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7488"/>
            <a:ext cx="7620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820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108" name="Picture 4" descr="06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"/>
            <a:ext cx="61341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181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8131" name="Rectangle 3" descr="CHG_Figure_06_08_01-L"/>
          <p:cNvSpPr>
            <a:spLocks noGrp="1" noChangeAspect="1" noChangeArrowheads="1"/>
          </p:cNvSpPr>
          <p:nvPr isPhoto="1"/>
        </p:nvSpPr>
        <p:spPr bwMode="auto">
          <a:xfrm>
            <a:off x="2281238" y="342900"/>
            <a:ext cx="4581525" cy="61722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54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42950"/>
            <a:ext cx="7772400" cy="537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411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landscape influences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 smtClean="0"/>
              <a:t>Burial of the dead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smtClean="0"/>
              <a:t>How soon after death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smtClean="0"/>
              <a:t>Cemeteries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400" smtClean="0"/>
              <a:t>Various types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400" smtClean="0"/>
              <a:t>Annual remembrance days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400" smtClean="0"/>
              <a:t>Day of the Dead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smtClean="0"/>
              <a:t>Cremation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smtClean="0"/>
              <a:t>Above ground/ornate to simple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smtClean="0"/>
              <a:t>Mausoleums (Taj Mahal)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/>
              <a:t>Place names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smtClean="0"/>
              <a:t>California missions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/>
              <a:t>Hierarchical structure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smtClean="0"/>
              <a:t>Substantial to nonexistent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/>
              <a:t>Religious calendar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smtClean="0"/>
              <a:t>Around spiritual founder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smtClean="0"/>
              <a:t>Around the seasons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smtClean="0"/>
              <a:t>Represent historic events in the life of the religion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smtClean="0"/>
              <a:t>Easter: first Sunday after the first full moon that falls on or after the vernal equinox</a:t>
            </a:r>
          </a:p>
          <a:p>
            <a:pPr lvl="1" eaLnBrk="1" hangingPunct="1">
              <a:lnSpc>
                <a:spcPct val="80000"/>
              </a:lnSpc>
            </a:pPr>
            <a:endParaRPr lang="en-US" sz="1600" smtClean="0"/>
          </a:p>
          <a:p>
            <a:pPr lvl="1" eaLnBrk="1" hangingPunct="1">
              <a:lnSpc>
                <a:spcPct val="80000"/>
              </a:lnSpc>
            </a:pPr>
            <a:endParaRPr lang="en-US" sz="1600" smtClean="0"/>
          </a:p>
        </p:txBody>
      </p:sp>
    </p:spTree>
    <p:extLst>
      <p:ext uri="{BB962C8B-B14F-4D97-AF65-F5344CB8AC3E}">
        <p14:creationId xmlns:p14="http://schemas.microsoft.com/office/powerpoint/2010/main" val="1400681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Notre Dame Paris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32772" name="Picture 5" descr="notre%20dame%20cathed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47244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009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Religious based conflicts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/>
              <a:t>Religious conflict as an extension of ethnic conflicts since religion is an integral part of ethnicity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Fundamentalism (strict, perhaps literal, interpretations of ones principals) </a:t>
            </a:r>
            <a:r>
              <a:rPr lang="en-US" sz="2400" i="1" smtClean="0"/>
              <a:t>Different from extremism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Reject secular tendencies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Doctrinal conformity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Found in every dominant religion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Governments: secular vs religious based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Religion as a basic structure of government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smtClean="0"/>
              <a:t>Saudi Arabia/Iran </a:t>
            </a:r>
            <a:r>
              <a:rPr lang="en-US" sz="1800" b="1" smtClean="0"/>
              <a:t>Theocracy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smtClean="0"/>
              <a:t>Islamic Republic of …..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Secular governments in the Islamic world are rare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smtClean="0"/>
              <a:t>Turkey, Indonesia, Algeria, ….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Some governments ban religion entirely – communist states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All others somewhere in between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smtClean="0"/>
              <a:t>Secular systems base on a particular religion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smtClean="0"/>
              <a:t>Secularism codified</a:t>
            </a:r>
          </a:p>
        </p:txBody>
      </p:sp>
    </p:spTree>
    <p:extLst>
      <p:ext uri="{BB962C8B-B14F-4D97-AF65-F5344CB8AC3E}">
        <p14:creationId xmlns:p14="http://schemas.microsoft.com/office/powerpoint/2010/main" val="3149950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Conflicts as a result of social structures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Caste system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Role of women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Conflicting beliefs in a country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India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Northern Ireland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North Africa (Sahel)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Contested geography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Israel and Palestine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Crusades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Emotions strong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smtClean="0"/>
              <a:t>Assassinations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</p:txBody>
      </p:sp>
    </p:spTree>
    <p:extLst>
      <p:ext uri="{BB962C8B-B14F-4D97-AF65-F5344CB8AC3E}">
        <p14:creationId xmlns:p14="http://schemas.microsoft.com/office/powerpoint/2010/main" val="2420637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3251" name="Rectangle 3" descr="CHG_Figure_06_09_01c-L"/>
          <p:cNvSpPr>
            <a:spLocks noGrp="1" noChangeAspect="1" noChangeArrowheads="1"/>
          </p:cNvSpPr>
          <p:nvPr isPhoto="1"/>
        </p:nvSpPr>
        <p:spPr bwMode="auto">
          <a:xfrm>
            <a:off x="2763838" y="342900"/>
            <a:ext cx="3616325" cy="61722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39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46200"/>
            <a:ext cx="7772400" cy="416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336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352800" cy="5592762"/>
          </a:xfrm>
        </p:spPr>
        <p:txBody>
          <a:bodyPr/>
          <a:lstStyle/>
          <a:p>
            <a:pPr eaLnBrk="1" hangingPunct="1"/>
            <a:r>
              <a:rPr lang="en-US" sz="3600" smtClean="0"/>
              <a:t>The West Bank</a:t>
            </a:r>
            <a:br>
              <a:rPr lang="en-US" sz="3600" smtClean="0"/>
            </a:br>
            <a:r>
              <a:rPr lang="en-US" sz="3600" smtClean="0"/>
              <a:t/>
            </a:r>
            <a:br>
              <a:rPr lang="en-US" sz="3600" smtClean="0"/>
            </a:br>
            <a:r>
              <a:rPr lang="en-US" sz="2800" smtClean="0"/>
              <a:t>with a the proposed security wall, parts of which  the Israeli government has already built. </a:t>
            </a:r>
          </a:p>
        </p:txBody>
      </p:sp>
      <p:pic>
        <p:nvPicPr>
          <p:cNvPr id="55299" name="Picture 3" descr="deblij_ch07_fig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252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06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47813"/>
            <a:ext cx="7772400" cy="37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420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7348" name="Picture 5" descr="separation-bar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5943600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346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Terms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Ethnic religion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Fundamentalism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Hierarchical religion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Monotheism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Pilgrimage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Polytheism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Universalizing religion</a:t>
            </a:r>
          </a:p>
        </p:txBody>
      </p:sp>
    </p:spTree>
    <p:extLst>
      <p:ext uri="{BB962C8B-B14F-4D97-AF65-F5344CB8AC3E}">
        <p14:creationId xmlns:p14="http://schemas.microsoft.com/office/powerpoint/2010/main" val="4287612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Organization of the landscape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Most visible element of the religious landscape?</a:t>
            </a:r>
          </a:p>
          <a:p>
            <a:pPr eaLnBrk="1" hangingPunct="1"/>
            <a:r>
              <a:rPr lang="en-US" smtClean="0"/>
              <a:t>Places associated with the founder</a:t>
            </a:r>
          </a:p>
          <a:p>
            <a:pPr eaLnBrk="1" hangingPunct="1"/>
            <a:r>
              <a:rPr lang="en-US" smtClean="0"/>
              <a:t>Shrines</a:t>
            </a:r>
          </a:p>
          <a:p>
            <a:pPr lvl="1" eaLnBrk="1" hangingPunct="1"/>
            <a:r>
              <a:rPr lang="en-US" smtClean="0"/>
              <a:t>Important in the life of Buddha</a:t>
            </a:r>
          </a:p>
          <a:p>
            <a:pPr lvl="1" eaLnBrk="1" hangingPunct="1"/>
            <a:r>
              <a:rPr lang="en-US" smtClean="0"/>
              <a:t>Miraculous events</a:t>
            </a:r>
          </a:p>
          <a:p>
            <a:pPr lvl="1" eaLnBrk="1" hangingPunct="1"/>
            <a:r>
              <a:rPr lang="en-US" smtClean="0"/>
              <a:t>Mecca Ka’ba</a:t>
            </a:r>
          </a:p>
          <a:p>
            <a:pPr lvl="1" eaLnBrk="1" hangingPunct="1"/>
            <a:r>
              <a:rPr lang="en-US" smtClean="0"/>
              <a:t>Remnants of an earlier time (Wailing Wall)</a:t>
            </a:r>
          </a:p>
        </p:txBody>
      </p:sp>
    </p:spTree>
    <p:extLst>
      <p:ext uri="{BB962C8B-B14F-4D97-AF65-F5344CB8AC3E}">
        <p14:creationId xmlns:p14="http://schemas.microsoft.com/office/powerpoint/2010/main" val="1576505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Continued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Churches/Mosques/Temples/Synagogues</a:t>
            </a:r>
          </a:p>
          <a:p>
            <a:pPr lvl="1" eaLnBrk="1" hangingPunct="1"/>
            <a:r>
              <a:rPr lang="en-US" smtClean="0"/>
              <a:t>Simple to ornate</a:t>
            </a:r>
          </a:p>
          <a:p>
            <a:pPr lvl="1" eaLnBrk="1" hangingPunct="1"/>
            <a:r>
              <a:rPr lang="en-US" smtClean="0"/>
              <a:t>Icons for some but not others</a:t>
            </a:r>
          </a:p>
          <a:p>
            <a:pPr lvl="1" eaLnBrk="1" hangingPunct="1"/>
            <a:r>
              <a:rPr lang="en-US" smtClean="0"/>
              <a:t>Pagodas are very ornate</a:t>
            </a:r>
          </a:p>
          <a:p>
            <a:pPr lvl="1" eaLnBrk="1" hangingPunct="1"/>
            <a:r>
              <a:rPr lang="en-US" smtClean="0"/>
              <a:t>An integral part of the worship; especially for Christians</a:t>
            </a:r>
          </a:p>
          <a:p>
            <a:pPr lvl="1" eaLnBrk="1" hangingPunct="1"/>
            <a:r>
              <a:rPr lang="en-US" smtClean="0"/>
              <a:t>Churches as the center of a community (literally and figuratively)</a:t>
            </a:r>
          </a:p>
        </p:txBody>
      </p:sp>
    </p:spTree>
    <p:extLst>
      <p:ext uri="{BB962C8B-B14F-4D97-AF65-F5344CB8AC3E}">
        <p14:creationId xmlns:p14="http://schemas.microsoft.com/office/powerpoint/2010/main" val="1402648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Sacred Space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Where the founder lived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Supernatural events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Pilgrimage sites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Lourdes/Mecca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Scared shrine destruction in Iraq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Natural places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Ayers Rock (Australian aboriginals)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Mt Shasta (New Age)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Rivers (Ganges in India sacred to Hindus)</a:t>
            </a:r>
          </a:p>
          <a:p>
            <a:pPr lvl="1" eaLnBrk="1" hangingPunct="1">
              <a:lnSpc>
                <a:spcPct val="90000"/>
              </a:lnSpc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97149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Sacred Landscapes of Hinduism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229600" cy="990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Hinduism – </a:t>
            </a:r>
            <a:r>
              <a:rPr lang="en-US" sz="2400" smtClean="0"/>
              <a:t>pilgrimages follow prescribed routes, and rituals are followed by millions.</a:t>
            </a:r>
          </a:p>
          <a:p>
            <a:pPr lvl="1" eaLnBrk="1" hangingPunct="1"/>
            <a:endParaRPr lang="en-US" sz="2400" smtClean="0"/>
          </a:p>
        </p:txBody>
      </p:sp>
      <p:pic>
        <p:nvPicPr>
          <p:cNvPr id="36868" name="Picture 4" descr="deblij_ch07_fig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05025"/>
            <a:ext cx="68580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52400" y="2819400"/>
            <a:ext cx="19812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"/>
              </a:spcBef>
            </a:pPr>
            <a:r>
              <a:rPr lang="en-US" sz="2000">
                <a:solidFill>
                  <a:srgbClr val="0000FF"/>
                </a:solidFill>
                <a:latin typeface="Franklin Gothic Medium" pitchFamily="34" charset="0"/>
              </a:rPr>
              <a:t>Varanasi, India on the </a:t>
            </a:r>
          </a:p>
          <a:p>
            <a:pPr eaLnBrk="1" hangingPunct="1">
              <a:spcBef>
                <a:spcPct val="5000"/>
              </a:spcBef>
            </a:pPr>
            <a:r>
              <a:rPr lang="en-US" sz="2000">
                <a:solidFill>
                  <a:srgbClr val="0000FF"/>
                </a:solidFill>
                <a:latin typeface="Franklin Gothic Medium" pitchFamily="34" charset="0"/>
              </a:rPr>
              <a:t>Ganges River where Hindus perform morning rituals.</a:t>
            </a:r>
          </a:p>
        </p:txBody>
      </p:sp>
    </p:spTree>
    <p:extLst>
      <p:ext uri="{BB962C8B-B14F-4D97-AF65-F5344CB8AC3E}">
        <p14:creationId xmlns:p14="http://schemas.microsoft.com/office/powerpoint/2010/main" val="290289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Sacred Landscapes of Buddhism</a:t>
            </a:r>
          </a:p>
        </p:txBody>
      </p:sp>
      <p:pic>
        <p:nvPicPr>
          <p:cNvPr id="37891" name="Picture 3" descr="deblij_ch07_fig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990600"/>
            <a:ext cx="44307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685800" y="2514600"/>
            <a:ext cx="297180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Franklin Gothic Medium" pitchFamily="34" charset="0"/>
              </a:rPr>
              <a:t>Swedogon Pagodo in Yangon, Myanmar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Franklin Gothic Medium" pitchFamily="34" charset="0"/>
              </a:rPr>
              <a:t>Eight hairs of the Buddha are preserved under the dome (</a:t>
            </a:r>
            <a:r>
              <a:rPr lang="en-US" sz="2400" i="1">
                <a:solidFill>
                  <a:srgbClr val="0000FF"/>
                </a:solidFill>
                <a:latin typeface="Franklin Gothic Medium" pitchFamily="34" charset="0"/>
              </a:rPr>
              <a:t>chedi</a:t>
            </a:r>
            <a:r>
              <a:rPr lang="en-US" sz="2400">
                <a:solidFill>
                  <a:srgbClr val="0000FF"/>
                </a:solidFill>
                <a:latin typeface="Franklin Gothic Medium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3491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Sacred Landscapes of Christianity</a:t>
            </a:r>
          </a:p>
        </p:txBody>
      </p:sp>
      <p:pic>
        <p:nvPicPr>
          <p:cNvPr id="38915" name="Picture 3" descr="deblij_ch07_fig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1143000"/>
            <a:ext cx="373221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304800" y="1676400"/>
            <a:ext cx="472440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Franklin Gothic Medium" pitchFamily="34" charset="0"/>
              </a:rPr>
              <a:t>Catholic Churches 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Franklin Gothic Medium" pitchFamily="34" charset="0"/>
              </a:rPr>
              <a:t>Are often located in the center of European cities, with spires reaching far above the other buildings. </a:t>
            </a:r>
          </a:p>
        </p:txBody>
      </p:sp>
    </p:spTree>
    <p:extLst>
      <p:ext uri="{BB962C8B-B14F-4D97-AF65-F5344CB8AC3E}">
        <p14:creationId xmlns:p14="http://schemas.microsoft.com/office/powerpoint/2010/main" val="35121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Sacred Landscapes of Islam</a:t>
            </a:r>
          </a:p>
        </p:txBody>
      </p:sp>
      <p:pic>
        <p:nvPicPr>
          <p:cNvPr id="39939" name="Picture 3" descr="deblij_ch07_fig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3" y="2133600"/>
            <a:ext cx="5715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52400" y="2438400"/>
            <a:ext cx="27432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Franklin Gothic Medium" pitchFamily="34" charset="0"/>
              </a:rPr>
              <a:t>Muslim Mosques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Franklin Gothic Medium" pitchFamily="34" charset="0"/>
              </a:rPr>
              <a:t>Dome of this mosque in Isfahan, Iran demonstrates the importance of geometric art evident in Muslim architecture.</a:t>
            </a:r>
          </a:p>
        </p:txBody>
      </p:sp>
    </p:spTree>
    <p:extLst>
      <p:ext uri="{BB962C8B-B14F-4D97-AF65-F5344CB8AC3E}">
        <p14:creationId xmlns:p14="http://schemas.microsoft.com/office/powerpoint/2010/main" val="186291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512</Words>
  <Application>Microsoft Office PowerPoint</Application>
  <PresentationFormat>On-screen Show (4:3)</PresentationFormat>
  <Paragraphs>108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Notre Dame Paris</vt:lpstr>
      <vt:lpstr>Organization of the landscape</vt:lpstr>
      <vt:lpstr>Continued</vt:lpstr>
      <vt:lpstr>Sacred Space</vt:lpstr>
      <vt:lpstr>Sacred Landscapes of Hinduism</vt:lpstr>
      <vt:lpstr>Sacred Landscapes of Buddhism</vt:lpstr>
      <vt:lpstr>Sacred Landscapes of Christianity</vt:lpstr>
      <vt:lpstr>Sacred Landscapes of Islam</vt:lpstr>
      <vt:lpstr>The Hajj Pilgrims circle the holy Kaaba in the Grand Mosque  in Mecca, Saudi Arabia during the Hajj.</vt:lpstr>
      <vt:lpstr>PowerPoint Presentation</vt:lpstr>
      <vt:lpstr>Contested Space</vt:lpstr>
      <vt:lpstr>PowerPoint Presentation</vt:lpstr>
      <vt:lpstr>Sacred Sites of Jerusalem</vt:lpstr>
      <vt:lpstr>PowerPoint Presentation</vt:lpstr>
      <vt:lpstr>PowerPoint Presentation</vt:lpstr>
      <vt:lpstr>PowerPoint Presentation</vt:lpstr>
      <vt:lpstr>PowerPoint Presentation</vt:lpstr>
      <vt:lpstr>Other landscape influences</vt:lpstr>
      <vt:lpstr>Religious based conflicts</vt:lpstr>
      <vt:lpstr>PowerPoint Presentation</vt:lpstr>
      <vt:lpstr>PowerPoint Presentation</vt:lpstr>
      <vt:lpstr>PowerPoint Presentation</vt:lpstr>
      <vt:lpstr>The West Bank  with a the proposed security wall, parts of which  the Israeli government has already built. </vt:lpstr>
      <vt:lpstr>PowerPoint Presentation</vt:lpstr>
      <vt:lpstr>PowerPoint Presentation</vt:lpstr>
      <vt:lpstr>Terms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Notre Dame Paris</dc:title>
  <dc:creator>Nancy Daugavietis</dc:creator>
  <cp:lastModifiedBy>Nancy Daugavietis</cp:lastModifiedBy>
  <cp:revision>2</cp:revision>
  <dcterms:created xsi:type="dcterms:W3CDTF">2013-03-03T17:58:28Z</dcterms:created>
  <dcterms:modified xsi:type="dcterms:W3CDTF">2013-03-03T18:10:29Z</dcterms:modified>
</cp:coreProperties>
</file>